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239956984543598"/>
          <c:y val="2.9503716615575725E-2"/>
          <c:w val="0.71589785651793525"/>
          <c:h val="0.7796353509246458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Сторона 1, м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Сторона 1, м2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Сторона 1, м3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</c:v>
                </c:pt>
                <c:pt idx="1">
                  <c:v>5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Периметр, м 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17</c:v>
                </c:pt>
                <c:pt idx="1">
                  <c:v>12</c:v>
                </c:pt>
                <c:pt idx="2">
                  <c:v>10</c:v>
                </c:pt>
                <c:pt idx="3">
                  <c:v>12</c:v>
                </c:pt>
                <c:pt idx="4">
                  <c:v>19</c:v>
                </c:pt>
              </c:numCache>
            </c:numRef>
          </c:val>
        </c:ser>
        <c:axId val="72889088"/>
        <c:axId val="72912896"/>
      </c:barChart>
      <c:catAx>
        <c:axId val="72889088"/>
        <c:scaling>
          <c:orientation val="minMax"/>
        </c:scaling>
        <c:axPos val="b"/>
        <c:numFmt formatCode="General" sourceLinked="1"/>
        <c:tickLblPos val="nextTo"/>
        <c:crossAx val="72912896"/>
        <c:crosses val="autoZero"/>
        <c:auto val="1"/>
        <c:lblAlgn val="ctr"/>
        <c:lblOffset val="100"/>
      </c:catAx>
      <c:valAx>
        <c:axId val="72912896"/>
        <c:scaling>
          <c:orientation val="minMax"/>
        </c:scaling>
        <c:axPos val="l"/>
        <c:majorGridlines/>
        <c:numFmt formatCode="General" sourceLinked="1"/>
        <c:tickLblPos val="nextTo"/>
        <c:crossAx val="728890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30E61-EEA1-4FAA-A118-B007B8C309A4}" type="datetimeFigureOut">
              <a:rPr lang="ru-RU" smtClean="0"/>
              <a:t>31.01.2009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B21F0-D51B-4F43-A0F1-D6FD7150BB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B21F0-D51B-4F43-A0F1-D6FD7150BBAC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7DB449-A2DD-4413-8BE0-FF04E56C9B7A}" type="datetimeFigureOut">
              <a:rPr lang="ru-RU" smtClean="0"/>
              <a:pPr/>
              <a:t>31.01.2009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B8787D-8B26-42E2-8949-960DBECC69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28643" t="42995" r="35035" b="25822"/>
          <a:stretch>
            <a:fillRect/>
          </a:stretch>
        </p:blipFill>
        <p:spPr bwMode="auto">
          <a:xfrm rot="19372631">
            <a:off x="606071" y="2510525"/>
            <a:ext cx="29289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003042">
            <a:off x="3284397" y="1175314"/>
            <a:ext cx="5169831" cy="3231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571480"/>
            <a:ext cx="6143668" cy="1071570"/>
          </a:xfrm>
        </p:spPr>
        <p:txBody>
          <a:bodyPr/>
          <a:lstStyle/>
          <a:p>
            <a:r>
              <a:rPr lang="ru-RU" dirty="0" smtClean="0"/>
              <a:t>Урок информатики «Таблицы и диаграммы»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3857628"/>
            <a:ext cx="2862258" cy="16573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Разработала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информатики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 Березовская СОШ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Кулбаева М.М.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Применение общего способа действия для решения частных </a:t>
            </a:r>
            <a:r>
              <a:rPr lang="ru-RU" dirty="0" smtClean="0"/>
              <a:t>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 коррекция </a:t>
            </a:r>
            <a:r>
              <a:rPr lang="ru-RU" dirty="0" smtClean="0"/>
              <a:t>отработки </a:t>
            </a:r>
            <a:r>
              <a:rPr lang="ru-RU" dirty="0" smtClean="0"/>
              <a:t>способа построения таблиц и диаграмм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357958"/>
            <a:ext cx="457836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/>
              <a:t>Прием «Составление алгоритма действий» </a:t>
            </a:r>
            <a:endParaRPr lang="ru-RU" dirty="0"/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2357422" y="2714620"/>
            <a:ext cx="5857916" cy="314327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19877" y="2967335"/>
            <a:ext cx="3147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Алгоритм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095500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Контроль на этапе окончания учебной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543296" cy="5667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Цель: контроль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785926"/>
            <a:ext cx="5072098" cy="1938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Выполнение практической работы: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4-5 балла средний уровень(работа по шаблону и с помощью учителя)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 и 8  - хороший уровень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9-10 – отличный уровень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43042" y="4786322"/>
            <a:ext cx="5857884" cy="193899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 листе бумаги обведите свою ладошку.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большой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для меня это важно и интересно …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указательный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я получил конкретные рекомендации…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средний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мне было трудно ( не понравилось)…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безымянный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моя оценка психологической атмосферы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мизинец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для меня было недостаточно…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 l="28643" t="42995" r="35035" b="25822"/>
          <a:stretch>
            <a:fillRect/>
          </a:stretch>
        </p:blipFill>
        <p:spPr bwMode="auto">
          <a:xfrm rot="19372631">
            <a:off x="606071" y="2510525"/>
            <a:ext cx="292895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003042">
            <a:off x="3284397" y="1175314"/>
            <a:ext cx="5169831" cy="3231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571480"/>
            <a:ext cx="6143668" cy="1071570"/>
          </a:xfrm>
        </p:spPr>
        <p:txBody>
          <a:bodyPr/>
          <a:lstStyle/>
          <a:p>
            <a:r>
              <a:rPr lang="ru-RU" dirty="0" smtClean="0"/>
              <a:t>Урок информатики «Таблицы и диаграммы»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3857628"/>
            <a:ext cx="2862258" cy="165734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Разработала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информатики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 Березовская СОШ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Кулбаева М.М.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err="1" smtClean="0"/>
              <a:t>Деятельностная</a:t>
            </a:r>
            <a:r>
              <a:rPr lang="ru-RU" b="1" dirty="0" smtClean="0"/>
              <a:t>: </a:t>
            </a:r>
            <a:endParaRPr lang="ru-RU" dirty="0" smtClean="0"/>
          </a:p>
          <a:p>
            <a:r>
              <a:rPr lang="ru-RU" dirty="0" smtClean="0"/>
              <a:t>формировать способы к фиксированию собственных затруднений, выявлению их причин, построению плана выхода из затруднения.</a:t>
            </a:r>
          </a:p>
          <a:p>
            <a:pPr>
              <a:buNone/>
            </a:pPr>
            <a:r>
              <a:rPr lang="ru-RU" b="1" dirty="0" smtClean="0"/>
              <a:t>Образовательные:</a:t>
            </a:r>
            <a:endParaRPr lang="ru-RU" dirty="0" smtClean="0"/>
          </a:p>
          <a:p>
            <a:pPr lvl="0"/>
            <a:r>
              <a:rPr lang="ru-RU" dirty="0" smtClean="0"/>
              <a:t>формирование способности учащихся к построению диаграмм в текстовом редакторе;</a:t>
            </a:r>
          </a:p>
          <a:p>
            <a:pPr lvl="0"/>
            <a:r>
              <a:rPr lang="ru-RU" dirty="0" smtClean="0"/>
              <a:t>расширение понятийной базы по теме «Текстовый редактор»  за счет включения в нее понятия «диаграмма».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u="sng" dirty="0" smtClean="0">
                <a:uFill>
                  <a:solidFill>
                    <a:schemeClr val="tx2">
                      <a:lumMod val="75000"/>
                    </a:schemeClr>
                  </a:solidFill>
                </a:uFill>
              </a:rPr>
              <a:t>Предметные: </a:t>
            </a:r>
            <a:endParaRPr lang="ru-RU" u="sng" dirty="0" smtClean="0">
              <a:uFill>
                <a:solidFill>
                  <a:schemeClr val="tx2">
                    <a:lumMod val="75000"/>
                  </a:schemeClr>
                </a:solidFill>
              </a:uFill>
            </a:endParaRPr>
          </a:p>
          <a:p>
            <a:pPr lvl="0"/>
            <a:r>
              <a:rPr lang="ru-RU" dirty="0" smtClean="0"/>
              <a:t>знание правил построения таблиц и диаграмм;</a:t>
            </a:r>
          </a:p>
          <a:p>
            <a:pPr lvl="0"/>
            <a:r>
              <a:rPr lang="ru-RU" dirty="0" smtClean="0"/>
              <a:t>умение использовать алгоритм построения таблиц и диаграмм  при решении практических задач.</a:t>
            </a:r>
          </a:p>
          <a:p>
            <a:pPr>
              <a:buNone/>
            </a:pPr>
            <a:r>
              <a:rPr lang="ru-RU" i="1" u="sng" dirty="0" smtClean="0">
                <a:uFill>
                  <a:solidFill>
                    <a:schemeClr val="tx2">
                      <a:lumMod val="75000"/>
                    </a:schemeClr>
                  </a:solidFill>
                </a:uFill>
              </a:rPr>
              <a:t>Личностные:</a:t>
            </a:r>
          </a:p>
          <a:p>
            <a:pPr lvl="0"/>
            <a:r>
              <a:rPr lang="ru-RU" dirty="0" smtClean="0"/>
              <a:t>развитие самостоятельности и личной ответственности за свои поступки, в том числе в информационной деятельности;</a:t>
            </a:r>
          </a:p>
          <a:p>
            <a:pPr lvl="0"/>
            <a:r>
              <a:rPr lang="ru-RU" dirty="0" smtClean="0"/>
              <a:t>наличие мотивации к работе на результат.</a:t>
            </a:r>
          </a:p>
          <a:p>
            <a:pPr>
              <a:buNone/>
            </a:pPr>
            <a:r>
              <a:rPr lang="ru-RU" i="1" u="sng" dirty="0" err="1" smtClean="0">
                <a:uFill>
                  <a:solidFill>
                    <a:schemeClr val="tx2">
                      <a:lumMod val="75000"/>
                    </a:schemeClr>
                  </a:solidFill>
                </a:uFill>
              </a:rPr>
              <a:t>Метапредметные</a:t>
            </a:r>
            <a:r>
              <a:rPr lang="ru-RU" i="1" u="sng" dirty="0" smtClean="0">
                <a:uFill>
                  <a:solidFill>
                    <a:schemeClr val="tx2">
                      <a:lumMod val="75000"/>
                    </a:schemeClr>
                  </a:solidFill>
                </a:uFill>
              </a:rPr>
              <a:t>:</a:t>
            </a:r>
          </a:p>
          <a:p>
            <a:pPr lvl="0"/>
            <a:r>
              <a:rPr lang="ru-RU" dirty="0" smtClean="0"/>
              <a:t>активное использование средств информационных и коммуникационных для решения коммуникативных и познавательных задач;</a:t>
            </a:r>
          </a:p>
          <a:p>
            <a:pPr lvl="0"/>
            <a:r>
              <a:rPr lang="ru-RU" dirty="0" smtClean="0"/>
              <a:t>использование различных способов обработки, анализа, организации и интерпретации информации в соответствии с коммуникативными и познавательными задачами ;</a:t>
            </a:r>
          </a:p>
          <a:p>
            <a:pPr lvl="0"/>
            <a:r>
              <a:rPr lang="ru-RU" dirty="0" smtClean="0"/>
              <a:t>готовность признавать возможность существования различных точек  зрения и права каждого иметь свою; излагать свое мнение и аргументировать свою точку зрения и оценку событий.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Основные понятия;</a:t>
            </a:r>
            <a:endParaRPr lang="ru-RU" dirty="0" smtClean="0"/>
          </a:p>
          <a:p>
            <a:r>
              <a:rPr lang="ru-RU" dirty="0" smtClean="0"/>
              <a:t>таблица, структура таблицы, диаграмма, виды диаграмм.</a:t>
            </a:r>
          </a:p>
          <a:p>
            <a:pPr>
              <a:buNone/>
            </a:pPr>
            <a:r>
              <a:rPr lang="ru-RU" b="1" dirty="0" err="1" smtClean="0"/>
              <a:t>Межпредметные</a:t>
            </a:r>
            <a:r>
              <a:rPr lang="ru-RU" b="1" dirty="0" smtClean="0"/>
              <a:t> связи;</a:t>
            </a:r>
            <a:endParaRPr lang="ru-RU" dirty="0" smtClean="0"/>
          </a:p>
          <a:p>
            <a:r>
              <a:rPr lang="ru-RU" dirty="0" smtClean="0"/>
              <a:t> алгебра, геометрия.</a:t>
            </a:r>
          </a:p>
          <a:p>
            <a:pPr>
              <a:buNone/>
            </a:pPr>
            <a:r>
              <a:rPr lang="ru-RU" b="1" dirty="0" err="1" smtClean="0"/>
              <a:t>Огранизация</a:t>
            </a:r>
            <a:r>
              <a:rPr lang="ru-RU" b="1" dirty="0" smtClean="0"/>
              <a:t> пространства:</a:t>
            </a:r>
            <a:endParaRPr lang="ru-RU" dirty="0" smtClean="0"/>
          </a:p>
          <a:p>
            <a:r>
              <a:rPr lang="ru-RU" dirty="0" smtClean="0"/>
              <a:t>самостоятельная, парная работа.</a:t>
            </a:r>
          </a:p>
          <a:p>
            <a:pPr>
              <a:buNone/>
            </a:pPr>
            <a:r>
              <a:rPr lang="ru-RU" b="1" dirty="0" err="1" smtClean="0"/>
              <a:t>Испльзуемые</a:t>
            </a:r>
            <a:r>
              <a:rPr lang="ru-RU" b="1" dirty="0" smtClean="0"/>
              <a:t> технология:</a:t>
            </a:r>
            <a:endParaRPr lang="ru-RU" dirty="0" smtClean="0"/>
          </a:p>
          <a:p>
            <a:r>
              <a:rPr lang="ru-RU" dirty="0" smtClean="0"/>
              <a:t>технология развития критического мышления; </a:t>
            </a:r>
          </a:p>
          <a:p>
            <a:r>
              <a:rPr lang="ru-RU" smtClean="0"/>
              <a:t>информационно-коммуникационные технологии.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ru-RU" dirty="0" smtClean="0"/>
              <a:t>Постановка учебных задач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81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Цель: создание </a:t>
            </a:r>
            <a:r>
              <a:rPr lang="ru-RU" dirty="0" smtClean="0"/>
              <a:t>проблемной </a:t>
            </a:r>
            <a:r>
              <a:rPr lang="ru-RU" dirty="0" smtClean="0"/>
              <a:t>ситуации, фиксация </a:t>
            </a:r>
            <a:r>
              <a:rPr lang="ru-RU" dirty="0" smtClean="0"/>
              <a:t>новой учебной </a:t>
            </a:r>
            <a:r>
              <a:rPr lang="ru-RU" dirty="0" smtClean="0"/>
              <a:t>задачи.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857496"/>
            <a:ext cx="7786742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25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 школьном  дворе  разбивают  5  клумб  треугольной  формы.  Первая  клумба представляет  собой  равносторонний  треугольник  со  сторонами  5,  5  и  7  метров.  Вторая клумба  имеет форму прямоугольного треугольника, её стороны 3, 4 и 5 метров. Стороны третьей  клумбы  равны  4,  3  и  3  метра.  Четвертная  клумба  представляет  собой равносторонний  треугольник,  длина  стороны  которого  равна  4  метрам.  Стороны  пятой клумбы равны 7, 5 и 7 метров. </a:t>
            </a:r>
          </a:p>
          <a:p>
            <a:pPr indent="1825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какого треугольника потребуется больше веревки, чтобы обозначить контур клумбы?</a:t>
            </a:r>
          </a:p>
          <a:p>
            <a:pPr indent="1825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Хватит ли 50 м провода, чтобы  обозначить на земле границы  всех клумб?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indent="182563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провода нужно для обозначения границ каждой из этих клумб?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9811476">
            <a:off x="78465" y="2149413"/>
            <a:ext cx="2282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Задача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6357958"/>
            <a:ext cx="256147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/>
              <a:t>Прием «Корзина идей»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Совместное исследование </a:t>
            </a:r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 поиск </a:t>
            </a:r>
            <a:r>
              <a:rPr lang="ru-RU" dirty="0" smtClean="0"/>
              <a:t>решения учебной задачи.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286520"/>
            <a:ext cx="383047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/>
              <a:t>Стратегия «Вопросительные слова»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24805" t="25680" r="22667" b="10119"/>
          <a:stretch>
            <a:fillRect/>
          </a:stretch>
        </p:blipFill>
        <p:spPr bwMode="auto">
          <a:xfrm>
            <a:off x="2071670" y="1714488"/>
            <a:ext cx="5715040" cy="4365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ru-RU" dirty="0" smtClean="0"/>
              <a:t>Моделирование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 фиксация </a:t>
            </a:r>
            <a:r>
              <a:rPr lang="ru-RU" dirty="0" smtClean="0"/>
              <a:t>в модели существенных отношений изучаемого </a:t>
            </a:r>
            <a:r>
              <a:rPr lang="ru-RU" dirty="0" smtClean="0"/>
              <a:t>объекта.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4943" t="23280" r="23091" b="12421"/>
          <a:stretch>
            <a:fillRect/>
          </a:stretch>
        </p:blipFill>
        <p:spPr bwMode="auto">
          <a:xfrm>
            <a:off x="1714480" y="2071678"/>
            <a:ext cx="6000792" cy="4640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ru-RU" dirty="0" smtClean="0"/>
              <a:t>Конструирование нового способа </a:t>
            </a:r>
            <a:r>
              <a:rPr lang="ru-RU" dirty="0" smtClean="0"/>
              <a:t>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 построение </a:t>
            </a:r>
            <a:r>
              <a:rPr lang="ru-RU" dirty="0" smtClean="0"/>
              <a:t>ориентированной основы нового способа </a:t>
            </a:r>
            <a:r>
              <a:rPr lang="ru-RU" dirty="0" smtClean="0"/>
              <a:t>действия (построения диаграмм).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lum bright="-30000" contrast="30000"/>
          </a:blip>
          <a:srcRect t="45898" r="23036" b="18461"/>
          <a:stretch>
            <a:fillRect/>
          </a:stretch>
        </p:blipFill>
        <p:spPr bwMode="auto">
          <a:xfrm>
            <a:off x="714348" y="2143116"/>
            <a:ext cx="611792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3428992" y="2714620"/>
            <a:ext cx="3629025" cy="1524000"/>
            <a:chOff x="5940" y="1580"/>
            <a:chExt cx="5715" cy="2400"/>
          </a:xfrm>
        </p:grpSpPr>
        <p:cxnSp>
          <p:nvCxnSpPr>
            <p:cNvPr id="3075" name="AutoShape 3"/>
            <p:cNvCxnSpPr>
              <a:cxnSpLocks noChangeShapeType="1"/>
            </p:cNvCxnSpPr>
            <p:nvPr/>
          </p:nvCxnSpPr>
          <p:spPr bwMode="auto">
            <a:xfrm flipV="1">
              <a:off x="10350" y="2270"/>
              <a:ext cx="585" cy="1290"/>
            </a:xfrm>
            <a:prstGeom prst="straightConnector1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7515" y="2600"/>
              <a:ext cx="4140" cy="138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Изменение контура приведет к изменению области построения диаграммы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077" name="AutoShape 5"/>
            <p:cNvCxnSpPr>
              <a:cxnSpLocks noChangeShapeType="1"/>
            </p:cNvCxnSpPr>
            <p:nvPr/>
          </p:nvCxnSpPr>
          <p:spPr bwMode="auto">
            <a:xfrm flipV="1">
              <a:off x="5940" y="1865"/>
              <a:ext cx="2325" cy="660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6285" y="1580"/>
              <a:ext cx="1545" cy="870"/>
            </a:xfrm>
            <a:prstGeom prst="rect">
              <a:avLst/>
            </a:prstGeom>
            <a:solidFill>
              <a:srgbClr val="FFFFFF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Заполните одинаково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642910" y="6286520"/>
            <a:ext cx="383047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/>
              <a:t>Стратегия «Вопросительные слова» </a:t>
            </a:r>
            <a:endParaRPr lang="ru-RU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657600" y="4143380"/>
          <a:ext cx="5486400" cy="249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Переход к этапу решения частных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 первичный </a:t>
            </a:r>
            <a:r>
              <a:rPr lang="ru-RU" dirty="0" smtClean="0"/>
              <a:t>контроль за правильностью выполнения способа </a:t>
            </a:r>
            <a:r>
              <a:rPr lang="ru-RU" dirty="0" smtClean="0"/>
              <a:t>действия.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5682" t="31068" r="23581" b="21828"/>
          <a:stretch>
            <a:fillRect/>
          </a:stretch>
        </p:blipFill>
        <p:spPr bwMode="auto">
          <a:xfrm>
            <a:off x="928662" y="2357430"/>
            <a:ext cx="6572296" cy="3813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</TotalTime>
  <Words>556</Words>
  <Application>Microsoft Office PowerPoint</Application>
  <PresentationFormat>Экран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Урок информатики «Таблицы и диаграммы»</vt:lpstr>
      <vt:lpstr>Цели:</vt:lpstr>
      <vt:lpstr>Планируемые результаты</vt:lpstr>
      <vt:lpstr>Слайд 4</vt:lpstr>
      <vt:lpstr>1. Постановка учебных задач </vt:lpstr>
      <vt:lpstr>2. Совместное исследование проблемы</vt:lpstr>
      <vt:lpstr>3. Моделирование</vt:lpstr>
      <vt:lpstr>4. Конструирование нового способа действия</vt:lpstr>
      <vt:lpstr>5. Переход к этапу решения частных задач</vt:lpstr>
      <vt:lpstr>6. Применение общего способа действия для решения частных задач</vt:lpstr>
      <vt:lpstr>7. Контроль на этапе окончания учебной темы</vt:lpstr>
      <vt:lpstr>Урок информатики «Таблицы и диаграммы»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информатики «Таблицы и диаграммы»</dc:title>
  <dc:creator>Андминистратор</dc:creator>
  <cp:lastModifiedBy>Андминистратор</cp:lastModifiedBy>
  <cp:revision>12</cp:revision>
  <dcterms:created xsi:type="dcterms:W3CDTF">2009-01-30T20:20:53Z</dcterms:created>
  <dcterms:modified xsi:type="dcterms:W3CDTF">2009-01-30T21:09:32Z</dcterms:modified>
</cp:coreProperties>
</file>